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7"/>
  </p:notesMasterIdLst>
  <p:sldIdLst>
    <p:sldId id="270" r:id="rId2"/>
    <p:sldId id="271" r:id="rId3"/>
    <p:sldId id="269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900"/>
    <a:srgbClr val="9BBCE5"/>
    <a:srgbClr val="87AEDD"/>
    <a:srgbClr val="5D91D1"/>
    <a:srgbClr val="EBF6F9"/>
    <a:srgbClr val="FF3333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72" autoAdjust="0"/>
  </p:normalViewPr>
  <p:slideViewPr>
    <p:cSldViewPr>
      <p:cViewPr varScale="1">
        <p:scale>
          <a:sx n="116" d="100"/>
          <a:sy n="116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2CC86-AAA2-41A5-A914-E8601E313DF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C1D8B-8D33-42F4-B33F-C3C0D0734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8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C1D8B-8D33-42F4-B33F-C3C0D0734D4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2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C1D8B-8D33-42F4-B33F-C3C0D0734D4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1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9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3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7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5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0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8D89-6BE7-4307-9C0C-D62D9956D7BB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F696-3ADB-4F53-8D71-B6C63EE3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1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662539" y="180474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</a:rPr>
              <a:t>ERC Perfect Pitch Contest</a:t>
            </a:r>
            <a:endParaRPr lang="en-US" sz="2400" kern="0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90600"/>
            <a:ext cx="819109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Contestants in the ERC Perfect Pitch Contest will pitch </a:t>
            </a:r>
            <a:r>
              <a:rPr lang="en-US" sz="2000" dirty="0"/>
              <a:t>a problem or opportunity connected with </a:t>
            </a:r>
            <a:r>
              <a:rPr lang="en-US" sz="2000" dirty="0" smtClean="0"/>
              <a:t>their ERC’s </a:t>
            </a:r>
            <a:r>
              <a:rPr lang="en-US" sz="2000" dirty="0"/>
              <a:t>strategic vision in a clear, compelling manner in 90 </a:t>
            </a:r>
            <a:r>
              <a:rPr lang="en-US" sz="2000" dirty="0" smtClean="0"/>
              <a:t>seconds. Contestants will use one PowerPoint slide to assist in their pitch.</a:t>
            </a:r>
            <a:endParaRPr lang="en-US" sz="2000" dirty="0"/>
          </a:p>
          <a:p>
            <a:endParaRPr lang="en-US" sz="2000" u="sng" dirty="0" smtClean="0"/>
          </a:p>
          <a:p>
            <a:r>
              <a:rPr lang="en-US" sz="2000" u="sng" dirty="0" smtClean="0"/>
              <a:t>Purpose </a:t>
            </a:r>
            <a:r>
              <a:rPr lang="en-US" sz="2000" u="sng" dirty="0" smtClean="0"/>
              <a:t>of Slide: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Serve as a </a:t>
            </a:r>
            <a:r>
              <a:rPr lang="en-US" sz="2000" b="1" i="1" dirty="0" smtClean="0"/>
              <a:t>visual anchor </a:t>
            </a:r>
            <a:r>
              <a:rPr lang="en-US" sz="2000" dirty="0" smtClean="0"/>
              <a:t>to help judges remember the different pitches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Visual complement to the pitch</a:t>
            </a:r>
            <a:endParaRPr lang="en-US" sz="2000" dirty="0"/>
          </a:p>
          <a:p>
            <a:endParaRPr lang="en-US" sz="2000" u="sng" dirty="0"/>
          </a:p>
          <a:p>
            <a:r>
              <a:rPr lang="en-US" sz="2000" u="sng" dirty="0" smtClean="0"/>
              <a:t>Format is Flexible:</a:t>
            </a:r>
            <a:endParaRPr lang="en-US" sz="20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Students </a:t>
            </a:r>
            <a:r>
              <a:rPr lang="en-US" sz="2000" dirty="0" smtClean="0"/>
              <a:t>are </a:t>
            </a:r>
            <a:r>
              <a:rPr lang="en-US" sz="2000" dirty="0" smtClean="0"/>
              <a:t>encouraged to be </a:t>
            </a:r>
            <a:r>
              <a:rPr lang="en-US" sz="2000" dirty="0" smtClean="0"/>
              <a:t>creative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Although </a:t>
            </a:r>
            <a:r>
              <a:rPr lang="en-US" sz="2000" dirty="0" smtClean="0"/>
              <a:t>pitch must address problem/opportunity, solution, and impact, slide content is not </a:t>
            </a:r>
            <a:r>
              <a:rPr lang="en-US" sz="2000" dirty="0" smtClean="0"/>
              <a:t>prescriptive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see next slide for a template highlighting the only required elements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i="1" dirty="0" smtClean="0"/>
              <a:t>Videos</a:t>
            </a:r>
            <a:r>
              <a:rPr lang="en-US" sz="2000" i="1" dirty="0" smtClean="0"/>
              <a:t>, animations, and props are prohibited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0702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07"/>
    </mc:Choice>
    <mc:Fallback xmlns="">
      <p:transition spd="slow" advTm="235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662539" y="180474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</a:rPr>
              <a:t>Short  title  of  Perfect Pitch Project</a:t>
            </a:r>
          </a:p>
          <a:p>
            <a:pPr>
              <a:defRPr/>
            </a:pPr>
            <a:r>
              <a:rPr lang="en-US" sz="1800" b="0" kern="0" dirty="0" smtClean="0">
                <a:solidFill>
                  <a:prstClr val="black"/>
                </a:solidFill>
                <a:latin typeface="Arial"/>
              </a:rPr>
              <a:t>Presenter Name, Presenter’s ERC</a:t>
            </a:r>
            <a:endParaRPr lang="en-US" sz="1800" b="0" kern="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61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07"/>
    </mc:Choice>
    <mc:Fallback xmlns="">
      <p:transition spd="slow" advTm="235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97182" y="1"/>
            <a:ext cx="8549637" cy="380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</a:rPr>
              <a:t>2017 </a:t>
            </a:r>
            <a:r>
              <a:rPr lang="en-US" sz="2000" dirty="0" smtClean="0">
                <a:solidFill>
                  <a:schemeClr val="bg1"/>
                </a:solidFill>
              </a:rPr>
              <a:t>Judging Criteria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99509"/>
              </p:ext>
            </p:extLst>
          </p:nvPr>
        </p:nvGraphicFramePr>
        <p:xfrm>
          <a:off x="304800" y="381000"/>
          <a:ext cx="8534400" cy="1376172"/>
        </p:xfrm>
        <a:graphic>
          <a:graphicData uri="http://schemas.openxmlformats.org/drawingml/2006/table">
            <a:tbl>
              <a:tblPr firstRow="1" firstCol="1" bandRow="1"/>
              <a:tblGrid>
                <a:gridCol w="2133600"/>
                <a:gridCol w="6400800"/>
              </a:tblGrid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Presenter: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 </a:t>
                      </a: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Pitch </a:t>
                      </a: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Title: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8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ERC Name, ERC </a:t>
                      </a: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Acronym: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ERC Home University, Location: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Home University, Location: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8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 Program: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Advisor: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44025"/>
              </p:ext>
            </p:extLst>
          </p:nvPr>
        </p:nvGraphicFramePr>
        <p:xfrm>
          <a:off x="304799" y="1783207"/>
          <a:ext cx="8534402" cy="3855593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930597"/>
                <a:gridCol w="1710415"/>
                <a:gridCol w="1702388"/>
                <a:gridCol w="1752600"/>
                <a:gridCol w="1828800"/>
                <a:gridCol w="609602"/>
              </a:tblGrid>
              <a:tr h="188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Poor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(0 points)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Fair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(1-2</a:t>
                      </a:r>
                      <a:r>
                        <a:rPr lang="en-US" sz="1050" baseline="0" dirty="0" smtClean="0">
                          <a:effectLst/>
                        </a:rPr>
                        <a:t> points)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Good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(3-5</a:t>
                      </a:r>
                      <a:r>
                        <a:rPr lang="en-US" sz="1050" baseline="0" dirty="0" smtClean="0">
                          <a:effectLst/>
                        </a:rPr>
                        <a:t> points)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Excellent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(6-10 points)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Score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Problem Statement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Did not clearly explain the problem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Problem explained, but no connection to applications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 and connection to application  explained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Clearly and simply described the problem and application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Proposed solution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Did not clearly explain the solution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Solution explained  but not well connected to problem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Solution explained and connected to problem.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Exhibits clear expertise in how solution connects to problem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Broader Impact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Did not discuss benefits of the technology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Minimal description of benefits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Adequate description of benefits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Clear,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compelling description of benefits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Mission Fit </a:t>
                      </a:r>
                      <a:r>
                        <a:rPr lang="en-US" sz="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(for local competitions only)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not fit within ERC mission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Fit within ERC mission is tenuous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or unclear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Fit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within ERC mission is appropriate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Fit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within ERC mission is clear and logical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Call to Action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Call to action not included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Call to action is unclear or not compelling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Call</a:t>
                      </a:r>
                      <a:r>
                        <a:rPr lang="en-US" sz="1100" baseline="0" dirty="0" smtClean="0">
                          <a:effectLst/>
                        </a:rPr>
                        <a:t> to action is clear and well articulated but only somewhat compelling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Call to action leaves you wanting to get started or yearning to learn more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Visual</a:t>
                      </a:r>
                      <a:r>
                        <a:rPr lang="en-US" sz="1100" baseline="0" dirty="0" smtClean="0">
                          <a:effectLst/>
                        </a:rPr>
                        <a:t> Anchor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Anchor negatively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detracts</a:t>
                      </a:r>
                      <a:r>
                        <a:rPr lang="en-US" sz="1100" baseline="0" dirty="0" smtClean="0">
                          <a:effectLst/>
                        </a:rPr>
                        <a:t> or </a:t>
                      </a:r>
                      <a:r>
                        <a:rPr lang="en-US" sz="1100" dirty="0" smtClean="0">
                          <a:effectLst/>
                        </a:rPr>
                        <a:t>distracts from the message</a:t>
                      </a:r>
                      <a:r>
                        <a:rPr lang="en-US" sz="1100" baseline="0" dirty="0" smtClean="0">
                          <a:effectLst/>
                        </a:rPr>
                        <a:t> of the pitch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Anchor is a</a:t>
                      </a:r>
                      <a:r>
                        <a:rPr lang="en-US" sz="1100" baseline="0" dirty="0" smtClean="0">
                          <a:effectLst/>
                        </a:rPr>
                        <a:t> generic and not particularly memorable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Anchor complements</a:t>
                      </a:r>
                      <a:r>
                        <a:rPr lang="en-US" sz="1100" baseline="0" dirty="0" smtClean="0">
                          <a:effectLst/>
                        </a:rPr>
                        <a:t> the pitch &amp; </a:t>
                      </a:r>
                      <a:r>
                        <a:rPr lang="en-US" sz="1100" dirty="0" smtClean="0">
                          <a:effectLst/>
                        </a:rPr>
                        <a:t>helps the</a:t>
                      </a:r>
                      <a:r>
                        <a:rPr lang="en-US" sz="1100" baseline="0" dirty="0" smtClean="0">
                          <a:effectLst/>
                        </a:rPr>
                        <a:t> judges </a:t>
                      </a:r>
                      <a:r>
                        <a:rPr lang="en-US" sz="1100" dirty="0" smtClean="0">
                          <a:effectLst/>
                        </a:rPr>
                        <a:t>remember the pitch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Anchor is visually engaging, informative, and easily</a:t>
                      </a:r>
                      <a:r>
                        <a:rPr lang="en-US" sz="1100" baseline="0" dirty="0" smtClean="0">
                          <a:effectLst/>
                        </a:rPr>
                        <a:t> facilitates the intended message</a:t>
                      </a:r>
                      <a:endParaRPr lang="en-US" sz="1400" dirty="0"/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Poise/Style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Lacks confidence and enthusiasm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Mildly uncomfortable with audience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Makes eye contact and engages audience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Enthusiasm is contagious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19012"/>
              </p:ext>
            </p:extLst>
          </p:nvPr>
        </p:nvGraphicFramePr>
        <p:xfrm>
          <a:off x="304801" y="5638800"/>
          <a:ext cx="8534399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6248400"/>
                <a:gridCol w="762000"/>
                <a:gridCol w="609599"/>
              </a:tblGrid>
              <a:tr h="233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Judge 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____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Points: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Strengths</a:t>
                      </a: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Suggestions</a:t>
                      </a: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63" marR="6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3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Prize Levels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2057400"/>
            <a:ext cx="3200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Prize—$5000</a:t>
            </a:r>
          </a:p>
          <a:p>
            <a:pPr marL="0" lvl="1"/>
            <a:endParaRPr lang="en-US" sz="2800" dirty="0" smtClean="0"/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Prize—$2000</a:t>
            </a:r>
          </a:p>
          <a:p>
            <a:endParaRPr lang="en-US" sz="2800" dirty="0" smtClean="0"/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Prize—$1000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53000" y="838200"/>
            <a:ext cx="3660775" cy="16764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u="sng" dirty="0" smtClean="0"/>
              <a:t>Judges Concurrence Statement:  </a:t>
            </a:r>
          </a:p>
          <a:p>
            <a:endParaRPr lang="en-US" u="sng" dirty="0" smtClean="0"/>
          </a:p>
          <a:p>
            <a:pPr algn="just"/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The assembled team of judges in the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2017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ERC-Wide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Perfect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Pitch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Contest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have discussed the merits of each presentation and concur with  the average scores posted here and the final selection of the winners in this competition, as indicated in the table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to the left.</a:t>
            </a:r>
            <a:endParaRPr lang="en-US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 Perfect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Pitch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Contest 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953000" y="2667000"/>
          <a:ext cx="3657602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133602"/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Judges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Concurrence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Signature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 #7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29200" y="5486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b="1" u="sng" dirty="0" smtClean="0"/>
              <a:t>Judging Instructions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Score each contestant.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Enter average score in AVE column.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200" dirty="0" smtClean="0"/>
              <a:t>Rank the top 3 and sign with judges concurrence.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200" dirty="0" smtClean="0"/>
              <a:t>Place in envelope and seal.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1375230"/>
              </p:ext>
            </p:extLst>
          </p:nvPr>
        </p:nvGraphicFramePr>
        <p:xfrm>
          <a:off x="304800" y="1219210"/>
          <a:ext cx="4107454" cy="5181589"/>
        </p:xfrm>
        <a:graphic>
          <a:graphicData uri="http://schemas.openxmlformats.org/drawingml/2006/table">
            <a:tbl>
              <a:tblPr/>
              <a:tblGrid>
                <a:gridCol w="661755"/>
                <a:gridCol w="1026862"/>
                <a:gridCol w="258618"/>
                <a:gridCol w="258618"/>
                <a:gridCol w="258618"/>
                <a:gridCol w="258618"/>
                <a:gridCol w="258618"/>
                <a:gridCol w="258618"/>
                <a:gridCol w="258618"/>
                <a:gridCol w="258618"/>
                <a:gridCol w="349893"/>
              </a:tblGrid>
              <a:tr h="279181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ERC</a:t>
                      </a:r>
                    </a:p>
                  </a:txBody>
                  <a:tcPr marL="7096" marR="7096" marT="7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Contestant  Name</a:t>
                      </a:r>
                    </a:p>
                  </a:txBody>
                  <a:tcPr marL="7096" marR="7096" marT="70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Judges Scores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#2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#3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#4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#5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#6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#7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Ave. 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#1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#2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#2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#3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#3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#4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#4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#5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#5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#6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#6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#7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#7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#8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#8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#9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#9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#10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#10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#11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#11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#12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#12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#13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#13 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#14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#14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#15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#15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#16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#16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 #17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#17</a:t>
                      </a:r>
                    </a:p>
                  </a:txBody>
                  <a:tcPr marL="7096" marR="7096" marT="70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6" marR="7096" marT="7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665</Words>
  <Application>Microsoft Office PowerPoint</Application>
  <PresentationFormat>On-screen Show (4:3)</PresentationFormat>
  <Paragraphs>317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Prize Levels</vt:lpstr>
      <vt:lpstr>PowerPoint Presentation</vt:lpstr>
    </vt:vector>
  </TitlesOfParts>
  <Company>RPI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</dc:creator>
  <cp:lastModifiedBy>Hanson, Pamela</cp:lastModifiedBy>
  <cp:revision>96</cp:revision>
  <dcterms:created xsi:type="dcterms:W3CDTF">2011-01-25T19:48:44Z</dcterms:created>
  <dcterms:modified xsi:type="dcterms:W3CDTF">2016-08-18T20:57:17Z</dcterms:modified>
</cp:coreProperties>
</file>